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68" r:id="rId2"/>
    <p:sldId id="271" r:id="rId3"/>
    <p:sldId id="272" r:id="rId4"/>
    <p:sldId id="275" r:id="rId5"/>
    <p:sldId id="273" r:id="rId6"/>
    <p:sldId id="274" r:id="rId7"/>
    <p:sldId id="257" r:id="rId8"/>
    <p:sldId id="259" r:id="rId9"/>
    <p:sldId id="261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7"/>
    <p:restoredTop sz="93082"/>
  </p:normalViewPr>
  <p:slideViewPr>
    <p:cSldViewPr snapToGrid="0" snapToObjects="1">
      <p:cViewPr>
        <p:scale>
          <a:sx n="60" d="100"/>
          <a:sy n="60" d="100"/>
        </p:scale>
        <p:origin x="56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1360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597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220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48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81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907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4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4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9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8053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1678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6886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25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5141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9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0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215044" y="3765385"/>
            <a:ext cx="8045373" cy="10953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altLang="en-US" sz="2400" b="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沉浸式小学组</a:t>
            </a:r>
            <a:endParaRPr lang="en-US" altLang="zh-CN" sz="2400" b="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Immersion</a:t>
            </a:r>
            <a:r>
              <a:rPr lang="zh-CN" alt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364461"/>
            <a:ext cx="10318418" cy="4394988"/>
          </a:xfrm>
        </p:spPr>
        <p:txBody>
          <a:bodyPr/>
          <a:lstStyle/>
          <a:p>
            <a:r>
              <a:rPr lang="zh-CN" altLang="en-US" sz="6000" dirty="0" smtClean="0"/>
              <a:t>电子游戏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en-US" altLang="zh-CN" sz="6000" dirty="0" smtClean="0"/>
              <a:t>video</a:t>
            </a:r>
            <a:r>
              <a:rPr lang="zh-CN" altLang="en-US" sz="6000" dirty="0" smtClean="0"/>
              <a:t> </a:t>
            </a:r>
            <a:r>
              <a:rPr lang="en-US" altLang="zh-CN" sz="6000" dirty="0" smtClean="0"/>
              <a:t>Games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890337" y="4487779"/>
            <a:ext cx="3070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Authors:</a:t>
            </a:r>
          </a:p>
          <a:p>
            <a:r>
              <a:rPr lang="en-US" altLang="zh-CN" sz="1800" dirty="0" smtClean="0"/>
              <a:t>Lucy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Sui</a:t>
            </a:r>
            <a:r>
              <a:rPr lang="zh-CN" altLang="en-US" sz="1800" dirty="0"/>
              <a:t> </a:t>
            </a:r>
            <a:r>
              <a:rPr lang="zh-CN" altLang="en-US" sz="1800" dirty="0" smtClean="0"/>
              <a:t>隋小红</a:t>
            </a:r>
            <a:endParaRPr lang="en-US" altLang="zh-CN" sz="1800" dirty="0" smtClean="0"/>
          </a:p>
          <a:p>
            <a:r>
              <a:rPr lang="en-US" altLang="zh-CN" sz="1800" dirty="0" err="1" smtClean="0"/>
              <a:t>Shu</a:t>
            </a:r>
            <a:r>
              <a:rPr lang="en-US" altLang="zh-CN" sz="1800" dirty="0" err="1"/>
              <a:t>r</a:t>
            </a:r>
            <a:r>
              <a:rPr lang="en-US" altLang="zh-CN" sz="1800" dirty="0" err="1" smtClean="0"/>
              <a:t>ong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Tu</a:t>
            </a:r>
            <a:r>
              <a:rPr lang="zh-CN" altLang="en-US" sz="1800" dirty="0" smtClean="0"/>
              <a:t> 涂淑荣</a:t>
            </a:r>
            <a:endParaRPr lang="en-US" altLang="zh-CN" sz="1800" dirty="0" smtClean="0"/>
          </a:p>
          <a:p>
            <a:r>
              <a:rPr lang="en-US" altLang="zh-CN" sz="1800" dirty="0" smtClean="0"/>
              <a:t>Ying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Qiu</a:t>
            </a:r>
            <a:r>
              <a:rPr lang="zh-CN" altLang="en-US" sz="1800" dirty="0" smtClean="0"/>
              <a:t> 裘盈</a:t>
            </a:r>
            <a:endParaRPr lang="en-US" altLang="zh-CN" sz="1800" dirty="0" smtClean="0"/>
          </a:p>
          <a:p>
            <a:r>
              <a:rPr lang="en-US" altLang="zh-CN" sz="1800" dirty="0" err="1" smtClean="0"/>
              <a:t>Yuqi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Zhao</a:t>
            </a:r>
            <a:r>
              <a:rPr lang="zh-CN" altLang="en-US" sz="1800" dirty="0" smtClean="0"/>
              <a:t> 赵玉琪</a:t>
            </a:r>
            <a:endParaRPr lang="en-US" altLang="zh-CN" sz="1800" dirty="0" smtClean="0"/>
          </a:p>
          <a:p>
            <a:r>
              <a:rPr lang="en-US" altLang="zh-CN" sz="1800" dirty="0" err="1" smtClean="0"/>
              <a:t>Ya-Ching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Hsu-</a:t>
            </a:r>
            <a:r>
              <a:rPr lang="en-US" altLang="zh-CN" sz="1800" dirty="0" err="1" smtClean="0"/>
              <a:t>Kelkis</a:t>
            </a:r>
            <a:r>
              <a:rPr lang="zh-CN" altLang="en-US" sz="1800" dirty="0" smtClean="0"/>
              <a:t> 许雅菁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811253" y="5257800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Day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3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59859" y="931948"/>
            <a:ext cx="10058398" cy="7760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altLang="en-US" sz="32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</a:t>
            </a:r>
            <a:r>
              <a:rPr lang="en-US" altLang="zh-CN" sz="32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CN" sz="3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大家一起</a:t>
            </a:r>
            <a:r>
              <a:rPr lang="zh-CN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判断</a:t>
            </a:r>
            <a:r>
              <a:rPr lang="zh-CN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pàn duàn</a:t>
            </a: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第一人称还是第三人称 </a:t>
            </a:r>
            <a:b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（两分钟） </a:t>
            </a:r>
            <a:b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zh-CN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1251678" y="2300749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9808" marR="0" lvl="1" indent="-45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877411" y="2397316"/>
            <a:ext cx="4956426" cy="19467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放假了，我们一家人到夏威夷旅游。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1603421" y="4619296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989058" y="2397316"/>
            <a:ext cx="4862086" cy="19467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爷爷喜欢运动，他每天早上去跑步，晚上吃过饭后还会去散步。</a:t>
            </a:r>
          </a:p>
        </p:txBody>
      </p:sp>
      <p:sp>
        <p:nvSpPr>
          <p:cNvPr id="8" name="Shape 147"/>
          <p:cNvSpPr/>
          <p:nvPr/>
        </p:nvSpPr>
        <p:spPr>
          <a:xfrm>
            <a:off x="904101" y="4455417"/>
            <a:ext cx="4963511" cy="240258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C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小明最近总是在玩电脑游戏。妈妈发现他做功课的时间和读书的时间少了，连吃饭时，他都不专心。</a:t>
            </a:r>
          </a:p>
        </p:txBody>
      </p:sp>
      <p:sp>
        <p:nvSpPr>
          <p:cNvPr id="9" name="Shape 148"/>
          <p:cNvSpPr/>
          <p:nvPr/>
        </p:nvSpPr>
        <p:spPr>
          <a:xfrm>
            <a:off x="6054746" y="4455416"/>
            <a:ext cx="4963511" cy="240258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zh-C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今天我和同学一起去看了一部有趣的电影。然后，我们一起去吃午餐。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</a:t>
            </a:r>
            <a:r>
              <a:rPr lang="zh-CN" altLang="en-US" dirty="0" smtClean="0"/>
              <a:t> </a:t>
            </a:r>
            <a:r>
              <a:rPr lang="en-US" altLang="zh-CN" dirty="0"/>
              <a:t>2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 can apply new words to express my opinions.</a:t>
            </a:r>
          </a:p>
          <a:p>
            <a:r>
              <a:rPr lang="en-US" dirty="0"/>
              <a:t>I can identify who tells the story: first or third </a:t>
            </a:r>
            <a:r>
              <a:rPr lang="en-US" dirty="0" smtClean="0"/>
              <a:t>person.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715" y="6550223"/>
            <a:ext cx="10623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www.trueactivist.com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-content/uploads/2016/08/</a:t>
            </a:r>
            <a:r>
              <a:rPr lang="en-US" dirty="0" err="1"/>
              <a:t>UK_JK_Rowling_Harry_Potter.jpg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3668487"/>
            <a:ext cx="3867237" cy="2630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480" y="96897"/>
            <a:ext cx="1128251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charset="0"/>
              </a:rPr>
              <a:t/>
            </a:r>
            <a:br>
              <a:rPr lang="en-US" altLang="zh-CN" sz="2400" b="1" dirty="0" smtClean="0">
                <a:latin typeface="Times New Roman" charset="0"/>
              </a:rPr>
            </a:br>
            <a:r>
              <a:rPr lang="en-US" altLang="zh-CN" sz="2400" b="1" dirty="0" smtClean="0">
                <a:latin typeface="Times New Roman" charset="0"/>
              </a:rPr>
              <a:t>Activity 1</a:t>
            </a:r>
          </a:p>
          <a:p>
            <a:r>
              <a:rPr lang="zh-CN" altLang="en-US" sz="2400" b="1" dirty="0" smtClean="0">
                <a:latin typeface="Times New Roman" charset="0"/>
              </a:rPr>
              <a:t>任务</a:t>
            </a:r>
            <a:r>
              <a:rPr lang="en-US" altLang="zh-CN" sz="2400" b="1" dirty="0" smtClean="0">
                <a:latin typeface="Times New Roman" charset="0"/>
              </a:rPr>
              <a:t>1: </a:t>
            </a:r>
            <a:r>
              <a:rPr lang="zh-CN" altLang="en-US" sz="2400" b="1" dirty="0" smtClean="0">
                <a:latin typeface="Times New Roman" charset="0"/>
              </a:rPr>
              <a:t>讨论下面的问题：</a:t>
            </a:r>
            <a:r>
              <a:rPr lang="en-US" altLang="zh-CN" sz="2400" b="1" dirty="0" smtClean="0">
                <a:latin typeface="Times New Roman" charset="0"/>
              </a:rPr>
              <a:t/>
            </a:r>
            <a:br>
              <a:rPr lang="en-US" altLang="zh-CN" sz="2400" b="1" dirty="0" smtClean="0">
                <a:latin typeface="Times New Roman" charset="0"/>
              </a:rPr>
            </a:br>
            <a:endParaRPr lang="en-US" altLang="zh-CN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zh-CN" altLang="en-US" sz="2400" dirty="0"/>
              <a:t>你们都喜欢</a:t>
            </a:r>
            <a:r>
              <a:rPr lang="en-US" altLang="zh-CN" sz="2400" dirty="0"/>
              <a:t>《</a:t>
            </a:r>
            <a:r>
              <a:rPr lang="zh-CN" altLang="en-US" sz="2400" dirty="0"/>
              <a:t>哈利波特</a:t>
            </a:r>
            <a:r>
              <a:rPr lang="en-US" altLang="zh-CN" sz="2400" dirty="0"/>
              <a:t>》</a:t>
            </a:r>
            <a:r>
              <a:rPr lang="zh-CN" altLang="en-US" sz="2400" dirty="0"/>
              <a:t>这个故事吗？为什么？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zh-CN" sz="2400" dirty="0"/>
              <a:t>《</a:t>
            </a:r>
            <a:r>
              <a:rPr lang="zh-CN" altLang="en-US" sz="2400" dirty="0"/>
              <a:t>哈利波特</a:t>
            </a:r>
            <a:r>
              <a:rPr lang="en-US" altLang="zh-CN" sz="2400" dirty="0"/>
              <a:t>》</a:t>
            </a:r>
            <a:r>
              <a:rPr lang="zh-CN" altLang="en-US" sz="2400" dirty="0"/>
              <a:t>的故事内容是真实的还是创造出来的？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sz="2400" dirty="0"/>
              <a:t>你觉得</a:t>
            </a:r>
            <a:r>
              <a:rPr lang="en-US" sz="2400" dirty="0"/>
              <a:t>J.K. Rowling</a:t>
            </a:r>
            <a:r>
              <a:rPr lang="zh-CN" altLang="en-US" sz="2400" dirty="0"/>
              <a:t>为什么能够想出那么有趣的情节？</a:t>
            </a:r>
            <a:r>
              <a:rPr lang="en-US" sz="2400" dirty="0"/>
              <a:t> </a:t>
            </a:r>
            <a:endParaRPr lang="zh-CN" altLang="en-US" sz="2400" b="1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9480" y="313129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</a:rPr>
              <a:t>词语：想象力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715" y="6550223"/>
            <a:ext cx="10623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www.trueactivist.com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-content/uploads/2016/08/</a:t>
            </a:r>
            <a:r>
              <a:rPr lang="en-US" dirty="0" err="1"/>
              <a:t>UK_JK_Rowling_Harry_Potter.jpg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3668487"/>
            <a:ext cx="3867237" cy="2630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9480" y="739034"/>
            <a:ext cx="107859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J.K</a:t>
            </a:r>
            <a:r>
              <a:rPr lang="en-US" sz="2400" dirty="0"/>
              <a:t>. </a:t>
            </a:r>
            <a:r>
              <a:rPr lang="en-US" sz="2400" dirty="0" smtClean="0"/>
              <a:t>Rowling</a:t>
            </a:r>
            <a:r>
              <a:rPr lang="zh-CN" altLang="en-US" sz="2400" dirty="0" smtClean="0"/>
              <a:t>很有想象力</a:t>
            </a:r>
            <a:r>
              <a:rPr lang="en-US" sz="2400" dirty="0"/>
              <a:t>(</a:t>
            </a:r>
            <a:r>
              <a:rPr lang="en-US" sz="2400" dirty="0" err="1"/>
              <a:t>xiǎngxiànglì</a:t>
            </a:r>
            <a:r>
              <a:rPr lang="en-US" sz="2400" dirty="0"/>
              <a:t>)</a:t>
            </a:r>
            <a:r>
              <a:rPr lang="en-US" sz="2400" b="1" dirty="0"/>
              <a:t> </a:t>
            </a:r>
            <a:r>
              <a:rPr lang="zh-CN" altLang="en-US" sz="2400" dirty="0" smtClean="0"/>
              <a:t>，所以</a:t>
            </a:r>
            <a:r>
              <a:rPr lang="zh-CN" altLang="en-US" sz="2400" dirty="0" smtClean="0"/>
              <a:t>她创造了那么</a:t>
            </a:r>
            <a:r>
              <a:rPr lang="zh-CN" altLang="en-US" sz="2400" dirty="0"/>
              <a:t>有趣的</a:t>
            </a:r>
            <a:r>
              <a:rPr lang="zh-CN" altLang="en-US" sz="2400" dirty="0" smtClean="0"/>
              <a:t>情节。</a:t>
            </a:r>
            <a:r>
              <a:rPr lang="en-US" sz="2400" dirty="0" smtClean="0"/>
              <a:t> </a:t>
            </a:r>
            <a:endParaRPr lang="zh-CN" altLang="en-US" sz="2400" b="1" dirty="0"/>
          </a:p>
          <a:p>
            <a:endParaRPr lang="en-US" sz="2000" dirty="0" smtClean="0"/>
          </a:p>
          <a:p>
            <a:r>
              <a:rPr lang="zh-CN" altLang="en-US" sz="2000" b="1" dirty="0">
                <a:latin typeface="Times New Roman" charset="0"/>
              </a:rPr>
              <a:t>讨论下面的问题：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zh-CN" altLang="en-US" sz="2400" dirty="0"/>
              <a:t>你觉得还有哪个作者很有想象力？为什么？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zh-CN" altLang="en-US" sz="2400" dirty="0"/>
              <a:t>你觉得你什么时候可以表现你的想象力？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9480" y="313129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</a:rPr>
              <a:t>词语：想象力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5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430" y="6550223"/>
            <a:ext cx="6120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</a:t>
            </a:r>
            <a:r>
              <a:rPr lang="en-US" dirty="0" err="1"/>
              <a:t>www.yeeyi.com</a:t>
            </a:r>
            <a:r>
              <a:rPr lang="en-US" dirty="0"/>
              <a:t>/news/</a:t>
            </a:r>
            <a:r>
              <a:rPr lang="en-US" dirty="0" err="1"/>
              <a:t>index.php?app</a:t>
            </a:r>
            <a:r>
              <a:rPr lang="en-US" dirty="0"/>
              <a:t>=</a:t>
            </a:r>
            <a:r>
              <a:rPr lang="en-US" dirty="0" err="1"/>
              <a:t>home&amp;act</a:t>
            </a:r>
            <a:r>
              <a:rPr lang="en-US" dirty="0"/>
              <a:t>=</a:t>
            </a:r>
            <a:r>
              <a:rPr lang="en-US" dirty="0" err="1"/>
              <a:t>article&amp;aid</a:t>
            </a:r>
            <a:r>
              <a:rPr lang="en-US" dirty="0"/>
              <a:t>=179927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9" y="2739043"/>
            <a:ext cx="5895386" cy="2287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16" y="3446632"/>
            <a:ext cx="967524" cy="9794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429" y="160480"/>
            <a:ext cx="105328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charset="0"/>
              </a:rPr>
              <a:t>任务</a:t>
            </a:r>
            <a:r>
              <a:rPr lang="en-US" altLang="zh-CN" sz="2000" dirty="0">
                <a:latin typeface="Times New Roman" charset="0"/>
              </a:rPr>
              <a:t>2: </a:t>
            </a:r>
            <a:endParaRPr lang="en-US" altLang="zh-CN" sz="2000" dirty="0" smtClean="0">
              <a:latin typeface="Times New Roman" charset="0"/>
            </a:endParaRPr>
          </a:p>
          <a:p>
            <a:endParaRPr lang="en-US" altLang="zh-CN" sz="2000" dirty="0">
              <a:latin typeface="Times New Roman" charset="0"/>
            </a:endParaRPr>
          </a:p>
          <a:p>
            <a:r>
              <a:rPr lang="zh-CN" altLang="en-US" sz="2000" dirty="0" smtClean="0">
                <a:latin typeface="Times New Roman" charset="0"/>
              </a:rPr>
              <a:t>奇迹</a:t>
            </a:r>
            <a:r>
              <a:rPr lang="en-US" sz="2000" dirty="0"/>
              <a:t>(</a:t>
            </a:r>
            <a:r>
              <a:rPr lang="en-US" sz="2000" dirty="0" err="1"/>
              <a:t>qíjī</a:t>
            </a:r>
            <a:r>
              <a:rPr lang="en-US" sz="2000" dirty="0"/>
              <a:t>)</a:t>
            </a:r>
            <a:r>
              <a:rPr lang="zh-CN" altLang="en-US" sz="2000" dirty="0" smtClean="0">
                <a:latin typeface="Times New Roman" charset="0"/>
              </a:rPr>
              <a:t>的</a:t>
            </a:r>
            <a:r>
              <a:rPr lang="zh-CN" altLang="en-US" sz="2000" dirty="0">
                <a:latin typeface="Times New Roman" charset="0"/>
              </a:rPr>
              <a:t>“奇”是什么意思</a:t>
            </a:r>
            <a:r>
              <a:rPr lang="zh-CN" altLang="en-US" sz="2000" dirty="0" smtClean="0">
                <a:latin typeface="Times New Roman" charset="0"/>
              </a:rPr>
              <a:t>？ </a:t>
            </a:r>
            <a:r>
              <a:rPr lang="en-US" altLang="zh-CN" sz="2000" dirty="0" smtClean="0">
                <a:latin typeface="Times New Roman" charset="0"/>
              </a:rPr>
              <a:t/>
            </a:r>
            <a:br>
              <a:rPr lang="en-US" altLang="zh-CN" sz="2000" dirty="0" smtClean="0">
                <a:latin typeface="Times New Roman" charset="0"/>
              </a:rPr>
            </a:br>
            <a:endParaRPr lang="zh-CN" altLang="en-US" sz="2000" dirty="0"/>
          </a:p>
          <a:p>
            <a:pPr lvl="0"/>
            <a:r>
              <a:rPr lang="zh-CN" altLang="en-US" sz="2000" dirty="0"/>
              <a:t>在沙漠中找到一个小小的戒指，是不是一个奇迹？</a:t>
            </a:r>
            <a:endParaRPr lang="en-US" sz="2000" dirty="0"/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27519" y="2045438"/>
            <a:ext cx="320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词语：奇迹</a:t>
            </a:r>
            <a:r>
              <a:rPr lang="en-US" sz="3200" dirty="0"/>
              <a:t>(</a:t>
            </a:r>
            <a:r>
              <a:rPr lang="en-US" sz="3200" dirty="0" err="1"/>
              <a:t>qíjī</a:t>
            </a:r>
            <a:r>
              <a:rPr lang="en-US" sz="3200" dirty="0"/>
              <a:t>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3444" y="6550222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4D4D4D"/>
                </a:solidFill>
                <a:latin typeface="Microsoft YaHei" charset="-122"/>
              </a:rPr>
              <a:t>澳洲准妈妈把婚戒掉在沙漠 </a:t>
            </a:r>
            <a:r>
              <a:rPr lang="en-US" altLang="zh-CN" b="1" dirty="0">
                <a:solidFill>
                  <a:srgbClr val="4D4D4D"/>
                </a:solidFill>
                <a:latin typeface="Microsoft YaHei" charset="-122"/>
              </a:rPr>
              <a:t>5000</a:t>
            </a:r>
            <a:r>
              <a:rPr lang="zh-CN" altLang="en-US" b="1" dirty="0">
                <a:solidFill>
                  <a:srgbClr val="4D4D4D"/>
                </a:solidFill>
                <a:latin typeface="Microsoft YaHei" charset="-122"/>
              </a:rPr>
              <a:t>网友转发令奇迹出现！</a:t>
            </a:r>
          </a:p>
        </p:txBody>
      </p:sp>
    </p:spTree>
    <p:extLst>
      <p:ext uri="{BB962C8B-B14F-4D97-AF65-F5344CB8AC3E}">
        <p14:creationId xmlns:p14="http://schemas.microsoft.com/office/powerpoint/2010/main" val="20097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1" y="3962019"/>
            <a:ext cx="3642852" cy="2749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12" y="3815218"/>
            <a:ext cx="3351980" cy="3042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5870" y="308258"/>
            <a:ext cx="9818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charset="0"/>
              </a:rPr>
              <a:t>任务</a:t>
            </a:r>
            <a:r>
              <a:rPr lang="en-US" altLang="zh-CN" sz="2800" dirty="0">
                <a:latin typeface="Times New Roman" charset="0"/>
              </a:rPr>
              <a:t>3: </a:t>
            </a:r>
            <a:r>
              <a:rPr lang="zh-CN" altLang="en-US" sz="2800" dirty="0" smtClean="0">
                <a:latin typeface="Times New Roman" charset="0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Times New Roman" charset="0"/>
              </a:rPr>
              <a:t>资源</a:t>
            </a:r>
            <a:r>
              <a:rPr lang="zh-CN" altLang="en-US" sz="2800" dirty="0" smtClean="0">
                <a:latin typeface="Times New Roman" charset="0"/>
              </a:rPr>
              <a:t>”</a:t>
            </a:r>
            <a:r>
              <a:rPr lang="en-US" altLang="zh-CN" sz="2800" dirty="0">
                <a:latin typeface="Times New Roman" charset="0"/>
              </a:rPr>
              <a:t> </a:t>
            </a:r>
            <a:r>
              <a:rPr lang="en-US" sz="2800" dirty="0"/>
              <a:t>(</a:t>
            </a:r>
            <a:r>
              <a:rPr lang="en-US" sz="2800" dirty="0" err="1"/>
              <a:t>zīyuán</a:t>
            </a:r>
            <a:r>
              <a:rPr lang="en-US" sz="2800" dirty="0"/>
              <a:t>)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zh-CN" altLang="en-US" sz="2800" dirty="0"/>
          </a:p>
          <a:p>
            <a:pPr lvl="0"/>
            <a:r>
              <a:rPr lang="zh-CN" altLang="en-US" sz="2800" dirty="0"/>
              <a:t>树木是资源。树木可以用来做什么？</a:t>
            </a:r>
            <a:endParaRPr lang="en-US" sz="2800" dirty="0"/>
          </a:p>
          <a:p>
            <a:pPr lvl="0"/>
            <a:r>
              <a:rPr lang="zh-CN" altLang="en-US" sz="2800" dirty="0"/>
              <a:t>太阳的光是资源。阳光可以用来做什么？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36138" y="31953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词语：资源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4680" y="3263719"/>
            <a:ext cx="814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(1)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411503" y="3300137"/>
            <a:ext cx="814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(2)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757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idx="1"/>
          </p:nvPr>
        </p:nvSpPr>
        <p:spPr>
          <a:xfrm>
            <a:off x="838200" y="2096813"/>
            <a:ext cx="10515599" cy="4080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zh-CN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要能</a:t>
            </a:r>
            <a:r>
              <a:rPr lang="zh-CN" sz="2800" b="1" i="1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判断</a:t>
            </a:r>
            <a:r>
              <a:rPr lang="zh-CN" sz="28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（p</a:t>
            </a:r>
            <a:r>
              <a:rPr lang="zh-CN" sz="2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zh-CN" sz="28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 du</a:t>
            </a:r>
            <a:r>
              <a:rPr lang="zh-CN" sz="2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zh-CN" sz="28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n)</a:t>
            </a:r>
            <a:r>
              <a:rPr lang="zh-CN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文章是用</a:t>
            </a:r>
            <a:r>
              <a:rPr lang="zh-CN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第一人称</a:t>
            </a:r>
            <a:r>
              <a:rPr lang="zh-CN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还是</a:t>
            </a:r>
            <a:r>
              <a:rPr lang="zh-CN" sz="2800" b="0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第三人称</a:t>
            </a: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的方法来</a:t>
            </a:r>
            <a:r>
              <a:rPr lang="zh-CN" sz="2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讲故事</a:t>
            </a:r>
            <a:r>
              <a:rPr lang="zh-C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5123" y="501446"/>
            <a:ext cx="736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Activity </a:t>
            </a:r>
            <a:r>
              <a:rPr lang="en-US" altLang="zh-CN" sz="3600" dirty="0" smtClean="0"/>
              <a:t>2</a:t>
            </a:r>
            <a:r>
              <a:rPr lang="en-US" altLang="zh-CN" sz="3600" dirty="0" smtClean="0"/>
              <a:t>:</a:t>
            </a:r>
            <a:r>
              <a:rPr lang="zh-CN" altLang="en-US" sz="3600" dirty="0" smtClean="0"/>
              <a:t> 学习第一人称和第三人称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129780" y="170341"/>
            <a:ext cx="11598966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比较</a:t>
            </a:r>
            <a:r>
              <a:rPr lang="zh-CN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下面两句话有什么不同</a:t>
            </a:r>
            <a:r>
              <a:rPr lang="zh-CN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9808" marR="0" lvl="1" indent="-4577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9808" marR="0" lvl="1" indent="-45770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788002" y="2591842"/>
            <a:ext cx="4956426" cy="19467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1.我喜欢玩“我的世界”电脑游戏。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603421" y="4619296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6156171" y="2591841"/>
            <a:ext cx="4862086" cy="19467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2.他喜欢玩“我的世界”电脑游戏。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960269" y="1303226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请同学读出句子。</a:t>
            </a:r>
          </a:p>
          <a:p>
            <a:pPr marL="4572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小组讨论并说说句子有什么不同。</a:t>
            </a:r>
          </a:p>
        </p:txBody>
      </p:sp>
      <p:sp>
        <p:nvSpPr>
          <p:cNvPr id="9" name="Shape 110"/>
          <p:cNvSpPr/>
          <p:nvPr/>
        </p:nvSpPr>
        <p:spPr>
          <a:xfrm>
            <a:off x="788002" y="4746734"/>
            <a:ext cx="4963511" cy="22270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zh-C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zh-CN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我们在农场里种了树，养了小动物。 </a:t>
            </a:r>
          </a:p>
        </p:txBody>
      </p:sp>
      <p:sp>
        <p:nvSpPr>
          <p:cNvPr id="10" name="Shape 111"/>
          <p:cNvSpPr/>
          <p:nvPr/>
        </p:nvSpPr>
        <p:spPr>
          <a:xfrm>
            <a:off x="6170087" y="4746734"/>
            <a:ext cx="4963511" cy="20647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42719B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92608" marR="0" lvl="1" indent="-50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zh-C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zh-CN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他们在农场里种了树，养了小动物。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8200" y="86962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idx="1"/>
          </p:nvPr>
        </p:nvSpPr>
        <p:spPr>
          <a:xfrm>
            <a:off x="838200" y="869620"/>
            <a:ext cx="10922874" cy="959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Arial"/>
              <a:buChar char="•"/>
            </a:pPr>
            <a:r>
              <a:rPr lang="zh-CN" sz="2800" b="1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用</a:t>
            </a:r>
            <a:r>
              <a:rPr lang="zh-CN" sz="2800" b="1" i="1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第一人称 </a:t>
            </a:r>
            <a:r>
              <a:rPr lang="zh-CN" sz="2800" b="1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叙述：作者在讲自己的故事, 自己也在故事里。</a:t>
            </a:r>
          </a:p>
          <a:p>
            <a:pPr marL="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6000"/>
              </a:buClr>
              <a:buSzPct val="25000"/>
              <a:buFont typeface="Arial"/>
              <a:buNone/>
            </a:pPr>
            <a:r>
              <a:rPr lang="zh-CN" sz="2800" b="1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703" y="1532400"/>
            <a:ext cx="1219951" cy="217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709" y="3485357"/>
            <a:ext cx="1523701" cy="22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1321675" y="3771412"/>
            <a:ext cx="10489324" cy="9848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Arial"/>
              <a:buChar char="•"/>
            </a:pPr>
            <a:r>
              <a:rPr lang="zh-CN" sz="3000" b="1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用</a:t>
            </a:r>
            <a:r>
              <a:rPr lang="zh-CN" sz="3000" b="1" i="1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第三人称 </a:t>
            </a:r>
            <a:r>
              <a:rPr lang="zh-CN" sz="3000" b="1" i="0" u="none" strike="noStrike" cap="none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叙述：作者在讲别人的故事, 自己不在故事里。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123" name="Shape 123"/>
          <p:cNvSpPr/>
          <p:nvPr/>
        </p:nvSpPr>
        <p:spPr>
          <a:xfrm>
            <a:off x="1319195" y="1622020"/>
            <a:ext cx="8688232" cy="131036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例句：1）</a:t>
            </a:r>
            <a:r>
              <a:rPr lang="zh-CN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喜欢玩“我的世界”电脑游戏。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alt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  <a:r>
              <a:rPr lang="zh-CN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我们</a:t>
            </a: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在农场里种了树，养了小动物。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zh-CN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24" name="Shape 124"/>
          <p:cNvSpPr/>
          <p:nvPr/>
        </p:nvSpPr>
        <p:spPr>
          <a:xfrm>
            <a:off x="2081048" y="4586830"/>
            <a:ext cx="8970577" cy="187134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例句</a:t>
            </a:r>
            <a:r>
              <a:rPr 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alt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他</a:t>
            </a:r>
            <a:r>
              <a:rPr 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喜欢</a:t>
            </a: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玩“我的世界”电脑游戏。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alt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zh-C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  <a:r>
              <a:rPr lang="zh-CN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他们</a:t>
            </a:r>
            <a:r>
              <a:rPr lang="zh-C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在农场里种了树，养了小动物。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zh-CN" sz="2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*她，她们／他，他们／它，它们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1074</TotalTime>
  <Words>502</Words>
  <Application>Microsoft Macintosh PowerPoint</Application>
  <PresentationFormat>Widescreen</PresentationFormat>
  <Paragraphs>76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Gill Sans MT</vt:lpstr>
      <vt:lpstr>Impact</vt:lpstr>
      <vt:lpstr>Microsoft YaHei</vt:lpstr>
      <vt:lpstr>Times New Roman</vt:lpstr>
      <vt:lpstr>Arial</vt:lpstr>
      <vt:lpstr>Badge</vt:lpstr>
      <vt:lpstr>电子游戏 video Games</vt:lpstr>
      <vt:lpstr>Day 2   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比较下面两句话有什么不同。</vt:lpstr>
      <vt:lpstr> </vt:lpstr>
      <vt:lpstr>任务1：大家一起判断pàn duàn第一人称还是第三人称  （两分钟） 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第一人称和第三人称</dc:title>
  <cp:lastModifiedBy>Meng Yeh</cp:lastModifiedBy>
  <cp:revision>42</cp:revision>
  <dcterms:modified xsi:type="dcterms:W3CDTF">2017-12-30T22:16:33Z</dcterms:modified>
</cp:coreProperties>
</file>